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72" r:id="rId5"/>
    <p:sldId id="259" r:id="rId6"/>
    <p:sldId id="276" r:id="rId7"/>
    <p:sldId id="271" r:id="rId8"/>
    <p:sldId id="273" r:id="rId9"/>
    <p:sldId id="264" r:id="rId10"/>
    <p:sldId id="274" r:id="rId11"/>
    <p:sldId id="275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10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5678-EE20-4FA5-88E2-6E0BD67A2E26}" type="datetime1">
              <a:rPr lang="en-US" smtClean="0"/>
              <a:t>12/11/2013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51B39-B140-43FE-96DB-472A2B59CE7C}" type="datetime1">
              <a:rPr lang="en-US" smtClean="0"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0BB2-27C5-458B-ABCE-839C88CF47CE}" type="datetime1">
              <a:rPr lang="en-US" smtClean="0"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738E-8962-435F-8C43-147B8DD7E819}" type="datetime1">
              <a:rPr lang="en-US" smtClean="0"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EA93-55E7-4DA9-90C2-089A26EEFEC4}" type="datetime1">
              <a:rPr lang="en-US" smtClean="0"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CF3C7-6809-4F39-BD67-A75817BDDE0A}" type="datetime1">
              <a:rPr lang="en-US" smtClean="0"/>
              <a:t>12/11/2013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AEB24-CE78-465C-A726-91D0868FA48F}" type="datetime1">
              <a:rPr lang="en-US" smtClean="0"/>
              <a:t>12/11/2013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AADF0-1749-4E8B-9691-B44A5F8C0895}" type="datetime1">
              <a:rPr lang="en-US" smtClean="0"/>
              <a:t>12/11/2013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628A-A867-4937-BBE5-207DB6F9C51A}" type="datetime1">
              <a:rPr lang="en-US" smtClean="0"/>
              <a:t>12/11/2013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BBB94-68E6-4675-A946-F1C5994EDBD7}" type="datetime1">
              <a:rPr lang="en-US" smtClean="0"/>
              <a:t>12/11/2013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B8377-21E3-4835-B75D-4E2847E2750F}" type="datetime1">
              <a:rPr lang="en-US" smtClean="0"/>
              <a:t>12/11/2013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0C4986D-6BE9-4264-908F-02DB36FD8D6C}" type="datetime1">
              <a:rPr lang="en-US" smtClean="0"/>
              <a:t>12/11/2013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r>
              <a:rPr lang="en-US" smtClean="0"/>
              <a:t>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1335180"/>
          </a:xfrm>
        </p:spPr>
        <p:txBody>
          <a:bodyPr/>
          <a:lstStyle/>
          <a:p>
            <a:r>
              <a:rPr lang="en-US" dirty="0" err="1" smtClean="0"/>
              <a:t>ThorBang</a:t>
            </a:r>
            <a:r>
              <a:rPr lang="en-US" dirty="0" smtClean="0"/>
              <a:t> MQ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789189"/>
            <a:ext cx="6400800" cy="1383011"/>
          </a:xfrm>
        </p:spPr>
        <p:txBody>
          <a:bodyPr/>
          <a:lstStyle/>
          <a:p>
            <a:r>
              <a:rPr lang="en-US" dirty="0" smtClean="0"/>
              <a:t>ASL Milestone 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33394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+mj-lt"/>
              </a:rPr>
              <a:t>erik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jonsson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THOR</a:t>
            </a:r>
            <a:r>
              <a:rPr lang="en-US" dirty="0" err="1" smtClean="0">
                <a:latin typeface="+mj-lt"/>
              </a:rPr>
              <a:t>é</a:t>
            </a:r>
            <a:r>
              <a:rPr lang="en-US" dirty="0" err="1" smtClean="0">
                <a:latin typeface="+mj-lt"/>
              </a:rPr>
              <a:t>n</a:t>
            </a:r>
            <a:r>
              <a:rPr lang="en-US" dirty="0" smtClean="0">
                <a:latin typeface="+mj-lt"/>
              </a:rPr>
              <a:t>                </a:t>
            </a:r>
            <a:r>
              <a:rPr lang="en-US" dirty="0" err="1" smtClean="0">
                <a:latin typeface="+mj-lt"/>
              </a:rPr>
              <a:t>michael</a:t>
            </a:r>
            <a:r>
              <a:rPr lang="en-US" dirty="0" smtClean="0">
                <a:latin typeface="+mj-lt"/>
              </a:rPr>
              <a:t> BANG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2985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pic>
        <p:nvPicPr>
          <p:cNvPr id="4" name="Picture 3" descr="sleep_time_between_requests_respTime_100clients_30_3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25" y="2098474"/>
            <a:ext cx="5865204" cy="4316990"/>
          </a:xfrm>
          <a:prstGeom prst="rect">
            <a:avLst/>
          </a:prstGeom>
        </p:spPr>
      </p:pic>
      <p:pic>
        <p:nvPicPr>
          <p:cNvPr id="3" name="Picture 2" descr="sleep_time_between_requests_100clients_30_30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195" y="2262807"/>
            <a:ext cx="9144000" cy="408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148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955623"/>
              </p:ext>
            </p:extLst>
          </p:nvPr>
        </p:nvGraphicFramePr>
        <p:xfrm>
          <a:off x="309171" y="3947830"/>
          <a:ext cx="8377629" cy="572182"/>
        </p:xfrm>
        <a:graphic>
          <a:graphicData uri="http://schemas.openxmlformats.org/drawingml/2006/table">
            <a:tbl>
              <a:tblPr firstCol="1" bandRow="1">
                <a:tableStyleId>{6E25E649-3F16-4E02-A733-19D2CDBF48F0}</a:tableStyleId>
              </a:tblPr>
              <a:tblGrid>
                <a:gridCol w="2792543"/>
                <a:gridCol w="2792543"/>
                <a:gridCol w="2792543"/>
              </a:tblGrid>
              <a:tr h="5721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From</a:t>
                      </a:r>
                      <a:r>
                        <a:rPr lang="en-US" sz="2000" baseline="0" dirty="0" smtClean="0"/>
                        <a:t> 1 </a:t>
                      </a:r>
                      <a:r>
                        <a:rPr lang="en-US" sz="2000" baseline="0" dirty="0" smtClean="0">
                          <a:latin typeface="Wingdings"/>
                          <a:ea typeface="Wingdings"/>
                          <a:cs typeface="Wingdings"/>
                          <a:sym typeface="Wingdings"/>
                        </a:rPr>
                        <a:t></a:t>
                      </a:r>
                      <a:r>
                        <a:rPr lang="en-US" sz="2000" baseline="0" dirty="0" smtClean="0"/>
                        <a:t> 10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+3% increase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u="none" dirty="0" smtClean="0"/>
                        <a:t>30x</a:t>
                      </a:r>
                      <a:r>
                        <a:rPr lang="en-US" sz="2000" b="1" i="0" u="none" baseline="0" dirty="0" smtClean="0"/>
                        <a:t> decrease</a:t>
                      </a:r>
                      <a:endParaRPr lang="en-US" sz="2400" b="1" i="0" u="non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0531960"/>
              </p:ext>
            </p:extLst>
          </p:nvPr>
        </p:nvGraphicFramePr>
        <p:xfrm>
          <a:off x="309170" y="2305252"/>
          <a:ext cx="8377629" cy="1643188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2792543"/>
                <a:gridCol w="2792543"/>
                <a:gridCol w="2792543"/>
              </a:tblGrid>
              <a:tr h="535503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Configuration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Mean Throughput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Response Time [</a:t>
                      </a:r>
                      <a:r>
                        <a:rPr lang="en-US" sz="2000" dirty="0" err="1" smtClean="0"/>
                        <a:t>ms</a:t>
                      </a:r>
                      <a:r>
                        <a:rPr lang="en-US" sz="2000" dirty="0" smtClean="0"/>
                        <a:t>]</a:t>
                      </a:r>
                      <a:endParaRPr lang="en-US" sz="2000" dirty="0"/>
                    </a:p>
                  </a:txBody>
                  <a:tcPr/>
                </a:tc>
              </a:tr>
              <a:tr h="535503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10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Middlewares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2476.3 ± 2.2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1.15 ± 0.01</a:t>
                      </a:r>
                      <a:endParaRPr lang="en-US" sz="2000" dirty="0"/>
                    </a:p>
                  </a:txBody>
                  <a:tcPr/>
                </a:tc>
              </a:tr>
              <a:tr h="57218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 Middleware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2406.8 ± 19.1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u="none" dirty="0" smtClean="0"/>
                        <a:t>445.51 </a:t>
                      </a:r>
                      <a:r>
                        <a:rPr lang="en-US" sz="2000" u="none" smtClean="0"/>
                        <a:t>± 4.96</a:t>
                      </a:r>
                      <a:endParaRPr lang="en-US" sz="2000" b="0" i="0" u="none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09171" y="4705684"/>
            <a:ext cx="32752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1000 one-way clients (total)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500 two-way clients (total)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30 </a:t>
            </a:r>
            <a:r>
              <a:rPr lang="en-US" dirty="0" err="1" smtClean="0"/>
              <a:t>db</a:t>
            </a:r>
            <a:r>
              <a:rPr lang="en-US" dirty="0" smtClean="0"/>
              <a:t> connections (per mw)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30 worker threads (per mw)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138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4417"/>
            <a:ext cx="8229600" cy="3863866"/>
          </a:xfrm>
        </p:spPr>
        <p:txBody>
          <a:bodyPr>
            <a:normAutofit/>
          </a:bodyPr>
          <a:lstStyle/>
          <a:p>
            <a:r>
              <a:rPr lang="en-US" dirty="0" smtClean="0"/>
              <a:t>Throughput is bounded by the minimum of the two parameters: worker threads and </a:t>
            </a:r>
            <a:r>
              <a:rPr lang="en-US" dirty="0" err="1" smtClean="0"/>
              <a:t>db</a:t>
            </a:r>
            <a:r>
              <a:rPr lang="en-US" dirty="0" smtClean="0"/>
              <a:t>-connections.</a:t>
            </a:r>
          </a:p>
          <a:p>
            <a:r>
              <a:rPr lang="en-US" dirty="0" smtClean="0"/>
              <a:t>With enough </a:t>
            </a:r>
            <a:r>
              <a:rPr lang="en-US" dirty="0" err="1" smtClean="0"/>
              <a:t>db</a:t>
            </a:r>
            <a:r>
              <a:rPr lang="en-US" dirty="0" smtClean="0"/>
              <a:t>-connections: performance in </a:t>
            </a:r>
            <a:r>
              <a:rPr lang="en-US" dirty="0" err="1" smtClean="0"/>
              <a:t>bouded</a:t>
            </a:r>
            <a:r>
              <a:rPr lang="en-US" dirty="0" smtClean="0"/>
              <a:t> by </a:t>
            </a:r>
            <a:r>
              <a:rPr lang="en-US" dirty="0" err="1" smtClean="0"/>
              <a:t>db</a:t>
            </a:r>
            <a:endParaRPr lang="en-US" dirty="0" smtClean="0"/>
          </a:p>
        </p:txBody>
      </p:sp>
      <p:pic>
        <p:nvPicPr>
          <p:cNvPr id="5" name="Picture 4" descr="throughput_vs_dbconn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157" y="3676316"/>
            <a:ext cx="7446225" cy="318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939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203159"/>
          </a:xfrm>
        </p:spPr>
        <p:txBody>
          <a:bodyPr/>
          <a:lstStyle/>
          <a:p>
            <a:r>
              <a:rPr lang="en-US" dirty="0" smtClean="0"/>
              <a:t>4 Hour Trace</a:t>
            </a:r>
            <a:endParaRPr lang="en-US" dirty="0"/>
          </a:p>
        </p:txBody>
      </p:sp>
      <p:pic>
        <p:nvPicPr>
          <p:cNvPr id="10" name="Picture 9" descr="4h_throughput_respTime_50db_50th_200p_200t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6" b="2412"/>
          <a:stretch/>
        </p:blipFill>
        <p:spPr>
          <a:xfrm>
            <a:off x="-179342" y="1134000"/>
            <a:ext cx="9580459" cy="4255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0" y="5546606"/>
            <a:ext cx="621219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Mean </a:t>
            </a:r>
            <a:r>
              <a:rPr lang="en-US" sz="2400" dirty="0" smtClean="0"/>
              <a:t>push: 		293.91 ± [-</a:t>
            </a:r>
            <a:r>
              <a:rPr lang="en-US" sz="2400" dirty="0"/>
              <a:t>28.91 , </a:t>
            </a:r>
            <a:r>
              <a:rPr lang="en-US" sz="2400" dirty="0" smtClean="0"/>
              <a:t>21.09] </a:t>
            </a:r>
          </a:p>
          <a:p>
            <a:r>
              <a:rPr lang="en-US" sz="2400" dirty="0" smtClean="0"/>
              <a:t>Mean pop: 	 	1331.73 ± [-</a:t>
            </a:r>
            <a:r>
              <a:rPr lang="en-US" sz="2400" dirty="0"/>
              <a:t>53.73 , </a:t>
            </a:r>
            <a:r>
              <a:rPr lang="en-US" sz="2400" dirty="0" smtClean="0"/>
              <a:t>42.27</a:t>
            </a:r>
            <a:r>
              <a:rPr lang="en-US" sz="2400" dirty="0"/>
              <a:t>]</a:t>
            </a:r>
          </a:p>
          <a:p>
            <a:r>
              <a:rPr lang="en-US" sz="2400" dirty="0"/>
              <a:t>Mean </a:t>
            </a:r>
            <a:r>
              <a:rPr lang="en-US" sz="2400" dirty="0" smtClean="0"/>
              <a:t>resp. time:	10.66 ± [-</a:t>
            </a:r>
            <a:r>
              <a:rPr lang="en-US" sz="2400" dirty="0"/>
              <a:t>4.54 , </a:t>
            </a:r>
            <a:r>
              <a:rPr lang="en-US" sz="2400" dirty="0" smtClean="0"/>
              <a:t>7.06] 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136358" y="194077"/>
            <a:ext cx="2058737" cy="923330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50 </a:t>
            </a:r>
            <a:r>
              <a:rPr lang="en-US" dirty="0" err="1" smtClean="0">
                <a:solidFill>
                  <a:schemeClr val="tx1"/>
                </a:solidFill>
              </a:rPr>
              <a:t>db</a:t>
            </a:r>
            <a:r>
              <a:rPr lang="en-US" dirty="0" smtClean="0">
                <a:solidFill>
                  <a:schemeClr val="tx1"/>
                </a:solidFill>
              </a:rPr>
              <a:t>-connections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50 worker threads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300 clients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853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96738"/>
          </a:xfrm>
        </p:spPr>
        <p:txBody>
          <a:bodyPr/>
          <a:lstStyle/>
          <a:p>
            <a:r>
              <a:rPr lang="en-US" dirty="0" smtClean="0"/>
              <a:t>Things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62297"/>
            <a:ext cx="8229600" cy="3863866"/>
          </a:xfrm>
        </p:spPr>
        <p:txBody>
          <a:bodyPr>
            <a:normAutofit/>
          </a:bodyPr>
          <a:lstStyle/>
          <a:p>
            <a:r>
              <a:rPr lang="en-US" dirty="0" smtClean="0"/>
              <a:t>Good Parameters</a:t>
            </a:r>
          </a:p>
          <a:p>
            <a:pPr lvl="1"/>
            <a:r>
              <a:rPr lang="en-US" dirty="0" smtClean="0"/>
              <a:t>Worker Threads and </a:t>
            </a:r>
            <a:r>
              <a:rPr lang="en-US" dirty="0" err="1" smtClean="0"/>
              <a:t>db</a:t>
            </a:r>
            <a:r>
              <a:rPr lang="en-US" dirty="0" smtClean="0"/>
              <a:t>-connection 1:1 ratio</a:t>
            </a:r>
          </a:p>
          <a:p>
            <a:pPr lvl="1"/>
            <a:r>
              <a:rPr lang="en-US" dirty="0" smtClean="0"/>
              <a:t>Worker Threads: </a:t>
            </a:r>
            <a:r>
              <a:rPr lang="en-US" dirty="0" smtClean="0"/>
              <a:t>~40</a:t>
            </a:r>
            <a:endParaRPr lang="en-US" dirty="0" smtClean="0"/>
          </a:p>
          <a:p>
            <a:pPr lvl="1"/>
            <a:r>
              <a:rPr lang="en-US" dirty="0" smtClean="0"/>
              <a:t>When throughput hits 1500 consider adding middleware</a:t>
            </a:r>
          </a:p>
          <a:p>
            <a:r>
              <a:rPr lang="en-US" dirty="0" smtClean="0"/>
              <a:t>The database is the bottleneck</a:t>
            </a:r>
          </a:p>
          <a:p>
            <a:pPr lvl="1"/>
            <a:r>
              <a:rPr lang="en-US" dirty="0" smtClean="0"/>
              <a:t>Thus increasing </a:t>
            </a:r>
            <a:r>
              <a:rPr lang="en-US" dirty="0" err="1" smtClean="0"/>
              <a:t>middlewares</a:t>
            </a:r>
            <a:r>
              <a:rPr lang="en-US" dirty="0" smtClean="0"/>
              <a:t> won’t </a:t>
            </a:r>
            <a:r>
              <a:rPr lang="en-US" dirty="0" err="1" smtClean="0"/>
              <a:t>increasethroughput</a:t>
            </a:r>
            <a:endParaRPr lang="en-US" dirty="0" smtClean="0"/>
          </a:p>
          <a:p>
            <a:r>
              <a:rPr lang="en-US" dirty="0" smtClean="0"/>
              <a:t>Maximum Throughput</a:t>
            </a:r>
          </a:p>
          <a:p>
            <a:pPr lvl="1"/>
            <a:r>
              <a:rPr lang="en-US" dirty="0" smtClean="0"/>
              <a:t>Standard Test: </a:t>
            </a:r>
            <a:r>
              <a:rPr lang="en-US" dirty="0" smtClean="0"/>
              <a:t>~ 2800 </a:t>
            </a:r>
            <a:r>
              <a:rPr lang="en-US" dirty="0" err="1" smtClean="0"/>
              <a:t>req</a:t>
            </a:r>
            <a:r>
              <a:rPr lang="en-US" dirty="0" smtClean="0"/>
              <a:t>/s </a:t>
            </a:r>
          </a:p>
          <a:p>
            <a:pPr lvl="1"/>
            <a:r>
              <a:rPr lang="en-US" dirty="0" smtClean="0"/>
              <a:t>Send And Pop: ~2000 </a:t>
            </a:r>
            <a:r>
              <a:rPr lang="en-US" dirty="0" err="1" smtClean="0"/>
              <a:t>req</a:t>
            </a:r>
            <a:r>
              <a:rPr lang="en-US" dirty="0" smtClean="0"/>
              <a:t>/s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Bounded by the database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353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6186" y="2195871"/>
            <a:ext cx="7893108" cy="469911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Design of System</a:t>
            </a:r>
          </a:p>
          <a:p>
            <a:r>
              <a:rPr lang="en-US" sz="4000" dirty="0" smtClean="0">
                <a:solidFill>
                  <a:schemeClr val="tx1"/>
                </a:solidFill>
              </a:rPr>
              <a:t>Design of Testing Setup</a:t>
            </a:r>
          </a:p>
          <a:p>
            <a:r>
              <a:rPr lang="en-US" sz="4000" dirty="0" smtClean="0">
                <a:solidFill>
                  <a:schemeClr val="tx1"/>
                </a:solidFill>
              </a:rPr>
              <a:t>Summary of Experiments</a:t>
            </a:r>
          </a:p>
          <a:p>
            <a:r>
              <a:rPr lang="en-US" sz="4000" dirty="0">
                <a:solidFill>
                  <a:schemeClr val="tx1"/>
                </a:solidFill>
              </a:rPr>
              <a:t>4</a:t>
            </a:r>
            <a:r>
              <a:rPr lang="en-US" sz="4000" dirty="0" smtClean="0">
                <a:solidFill>
                  <a:schemeClr val="tx1"/>
                </a:solidFill>
              </a:rPr>
              <a:t>h trace</a:t>
            </a:r>
          </a:p>
          <a:p>
            <a:r>
              <a:rPr lang="en-US" sz="4000" dirty="0" smtClean="0">
                <a:solidFill>
                  <a:schemeClr val="tx1"/>
                </a:solidFill>
              </a:rPr>
              <a:t>Things Learned</a:t>
            </a:r>
          </a:p>
        </p:txBody>
      </p:sp>
    </p:spTree>
    <p:extLst>
      <p:ext uri="{BB962C8B-B14F-4D97-AF65-F5344CB8AC3E}">
        <p14:creationId xmlns:p14="http://schemas.microsoft.com/office/powerpoint/2010/main" val="101055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ystemdesign (5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563" y="53472"/>
            <a:ext cx="9276374" cy="68045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77158" y="680452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56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smtClean="0"/>
              <a:t>of Testing </a:t>
            </a:r>
            <a:r>
              <a:rPr lang="en-US" dirty="0" smtClean="0"/>
              <a:t>Setup</a:t>
            </a:r>
            <a:endParaRPr lang="en-US" dirty="0"/>
          </a:p>
        </p:txBody>
      </p:sp>
      <p:pic>
        <p:nvPicPr>
          <p:cNvPr id="3" name="Picture 2" descr="testing_infrastru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88" y="2153657"/>
            <a:ext cx="82677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01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of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9993" y="1825714"/>
            <a:ext cx="4225586" cy="740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Produced Log Files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51375" y="544875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/>
                <a:cs typeface="Andale Mono"/>
              </a:rPr>
              <a:t>593135,1101,1090,2191,47713665384,29913823472,29510444900</a:t>
            </a:r>
          </a:p>
          <a:p>
            <a:r>
              <a:rPr lang="en-US" dirty="0" smtClean="0">
                <a:latin typeface="Andale Mono"/>
                <a:cs typeface="Andale Mono"/>
              </a:rPr>
              <a:t>594136,1200,1214,2414,47829943204,30080084320,29805427278</a:t>
            </a:r>
            <a:endParaRPr lang="en-US" dirty="0">
              <a:latin typeface="Andale Mono"/>
              <a:cs typeface="Andale Mon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1375" y="2634936"/>
            <a:ext cx="81279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Time since server start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Push Requests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Pop / Peek Requests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Requests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Think Time in Socket I/O and job creation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Think Time in Request Worker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Think Time in Persistence-component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6325755"/>
            <a:ext cx="6601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ndale Mono"/>
                <a:cs typeface="Andale Mono"/>
              </a:rPr>
              <a:t>System.nanoTime</a:t>
            </a:r>
            <a:r>
              <a:rPr lang="en-US" dirty="0" smtClean="0">
                <a:latin typeface="Andale Mono"/>
                <a:cs typeface="Andale Mono"/>
              </a:rPr>
              <a:t>()         </a:t>
            </a:r>
            <a:r>
              <a:rPr lang="en-US" dirty="0" err="1" smtClean="0">
                <a:latin typeface="Andale Mono"/>
                <a:cs typeface="Andale Mono"/>
              </a:rPr>
              <a:t>System.nanoTime</a:t>
            </a:r>
            <a:r>
              <a:rPr lang="en-US" dirty="0">
                <a:latin typeface="Andale Mono"/>
                <a:cs typeface="Andale Mono"/>
              </a:rPr>
              <a:t>()            </a:t>
            </a:r>
          </a:p>
          <a:p>
            <a:r>
              <a:rPr lang="en-US" dirty="0" smtClean="0">
                <a:latin typeface="Andale Mono"/>
                <a:cs typeface="Andale Mono"/>
              </a:rPr>
              <a:t> </a:t>
            </a:r>
            <a:endParaRPr lang="en-US" dirty="0">
              <a:latin typeface="Andale Mono"/>
              <a:cs typeface="Andale Mono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331368" y="6095081"/>
            <a:ext cx="173790" cy="2306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5547895" y="6095081"/>
            <a:ext cx="26737" cy="2306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269789" y="6095081"/>
            <a:ext cx="788737" cy="2306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53980" y="6044099"/>
            <a:ext cx="1" cy="2816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037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conducted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032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0000"/>
                </a:solidFill>
              </a:rPr>
              <a:t>Micro</a:t>
            </a:r>
            <a:r>
              <a:rPr lang="en-US" b="1" dirty="0">
                <a:solidFill>
                  <a:srgbClr val="000000"/>
                </a:solidFill>
              </a:rPr>
              <a:t>-</a:t>
            </a:r>
            <a:r>
              <a:rPr lang="en-US" b="1" dirty="0" smtClean="0">
                <a:solidFill>
                  <a:srgbClr val="000000"/>
                </a:solidFill>
              </a:rPr>
              <a:t>benchmarks</a:t>
            </a:r>
            <a:endParaRPr lang="en-US" dirty="0" smtClean="0"/>
          </a:p>
          <a:p>
            <a:r>
              <a:rPr lang="en-US" b="1" dirty="0" smtClean="0">
                <a:solidFill>
                  <a:srgbClr val="000000"/>
                </a:solidFill>
              </a:rPr>
              <a:t>Total number of clients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Number of middleware instances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Number of database connections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Number of worker threads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Frequency of requests</a:t>
            </a:r>
          </a:p>
          <a:p>
            <a:r>
              <a:rPr lang="en-US" dirty="0"/>
              <a:t>Size of </a:t>
            </a:r>
            <a:r>
              <a:rPr lang="en-US" dirty="0" smtClean="0"/>
              <a:t>messages</a:t>
            </a:r>
            <a:endParaRPr lang="en-US" b="1" dirty="0" smtClean="0">
              <a:solidFill>
                <a:srgbClr val="000000"/>
              </a:solidFill>
            </a:endParaRPr>
          </a:p>
          <a:p>
            <a:r>
              <a:rPr lang="en-US" dirty="0" smtClean="0"/>
              <a:t>Impact of using database vs. no storage at all</a:t>
            </a:r>
          </a:p>
          <a:p>
            <a:r>
              <a:rPr lang="en-US" dirty="0" smtClean="0"/>
              <a:t>Size of dataset</a:t>
            </a:r>
          </a:p>
          <a:p>
            <a:r>
              <a:rPr lang="en-US" dirty="0" smtClean="0"/>
              <a:t>Client threads per client machine</a:t>
            </a:r>
          </a:p>
          <a:p>
            <a:r>
              <a:rPr lang="en-US" dirty="0" smtClean="0"/>
              <a:t>Number of queues used</a:t>
            </a:r>
            <a:endParaRPr lang="en-US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058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6152491"/>
              </p:ext>
            </p:extLst>
          </p:nvPr>
        </p:nvGraphicFramePr>
        <p:xfrm>
          <a:off x="457200" y="2262188"/>
          <a:ext cx="8229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 of Request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Response Time [</a:t>
                      </a:r>
                      <a:r>
                        <a:rPr lang="en-US" dirty="0" err="1" smtClean="0"/>
                        <a:t>ms</a:t>
                      </a:r>
                      <a:r>
                        <a:rPr lang="en-US" dirty="0" smtClean="0"/>
                        <a:t>]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Push Message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ndale Mono"/>
                          <a:cs typeface="Andale Mono"/>
                        </a:rPr>
                        <a:t>1.86 ± </a:t>
                      </a:r>
                      <a:r>
                        <a:rPr lang="en-US" baseline="0" dirty="0" smtClean="0">
                          <a:latin typeface="Andale Mono"/>
                          <a:cs typeface="Andale Mono"/>
                        </a:rPr>
                        <a:t>[-0.57 , 0.61]</a:t>
                      </a:r>
                      <a:endParaRPr lang="en-US" dirty="0" smtClean="0">
                        <a:latin typeface="Andale Mono"/>
                        <a:cs typeface="Andale Mono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Peek Queue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ndale Mono"/>
                          <a:cs typeface="Andale Mono"/>
                        </a:rPr>
                        <a:t>2.02 ± </a:t>
                      </a:r>
                      <a:r>
                        <a:rPr lang="en-US" baseline="0" dirty="0" smtClean="0">
                          <a:latin typeface="Andale Mono"/>
                          <a:cs typeface="Andale Mono"/>
                        </a:rPr>
                        <a:t>[-0.67 , 0.70]</a:t>
                      </a:r>
                      <a:endParaRPr lang="en-US" dirty="0" smtClean="0">
                        <a:latin typeface="Andale Mono"/>
                        <a:cs typeface="Andale Mono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Pop</a:t>
                      </a:r>
                      <a:r>
                        <a:rPr lang="en-US" baseline="0" dirty="0" smtClean="0"/>
                        <a:t> Queue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ndale Mono"/>
                          <a:cs typeface="Andale Mono"/>
                        </a:rPr>
                        <a:t>3.99 ±</a:t>
                      </a:r>
                      <a:r>
                        <a:rPr lang="en-US" baseline="0" dirty="0" smtClean="0">
                          <a:latin typeface="Andale Mono"/>
                          <a:cs typeface="Andale Mono"/>
                        </a:rPr>
                        <a:t> [-0.79 , 1.17]</a:t>
                      </a:r>
                      <a:endParaRPr lang="en-US" dirty="0" smtClean="0">
                        <a:latin typeface="Andale Mono"/>
                        <a:cs typeface="Andale Mono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" name="Picture 11" descr="thinktime_push_peek_po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5" y="3745548"/>
            <a:ext cx="5172911" cy="300514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6358" y="6104357"/>
            <a:ext cx="2058737" cy="646331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50 </a:t>
            </a:r>
            <a:r>
              <a:rPr lang="en-US" dirty="0" err="1" smtClean="0">
                <a:solidFill>
                  <a:schemeClr val="tx1"/>
                </a:solidFill>
              </a:rPr>
              <a:t>db</a:t>
            </a:r>
            <a:r>
              <a:rPr lang="en-US" dirty="0" smtClean="0">
                <a:solidFill>
                  <a:schemeClr val="tx1"/>
                </a:solidFill>
              </a:rPr>
              <a:t>-connections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50 worker threads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790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2530" y="6004913"/>
            <a:ext cx="9101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Top 3 methods make up 87.5% of processing time for middleware</a:t>
            </a:r>
            <a:endParaRPr lang="en-US" sz="2400" dirty="0"/>
          </a:p>
        </p:txBody>
      </p:sp>
      <p:pic>
        <p:nvPicPr>
          <p:cNvPr id="10" name="Picture 9" descr="thinktime_push_peek_po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894" y="1717662"/>
            <a:ext cx="1684421" cy="6833739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pic>
        <p:nvPicPr>
          <p:cNvPr id="6" name="Picture 5" descr="code_profiling_standard_test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" b="34421"/>
          <a:stretch/>
        </p:blipFill>
        <p:spPr>
          <a:xfrm>
            <a:off x="0" y="2099283"/>
            <a:ext cx="9144000" cy="24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66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pic>
        <p:nvPicPr>
          <p:cNvPr id="7" name="Picture 6" descr="throughout_middleware_client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893" y="1925769"/>
            <a:ext cx="6564563" cy="493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8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2893</TotalTime>
  <Words>371</Words>
  <Application>Microsoft Macintosh PowerPoint</Application>
  <PresentationFormat>On-screen Show (4:3)</PresentationFormat>
  <Paragraphs>89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Executive</vt:lpstr>
      <vt:lpstr>ThorBang MQ</vt:lpstr>
      <vt:lpstr>Agenda</vt:lpstr>
      <vt:lpstr>PowerPoint Presentation</vt:lpstr>
      <vt:lpstr>Design of Testing Setup</vt:lpstr>
      <vt:lpstr>Design of System</vt:lpstr>
      <vt:lpstr>Experiments conducted</vt:lpstr>
      <vt:lpstr>Results Of Experiments Conducted</vt:lpstr>
      <vt:lpstr>Results Of Experiments Conducted</vt:lpstr>
      <vt:lpstr>Results Of Experiments Conducted</vt:lpstr>
      <vt:lpstr>Results Of Experiments Conducted</vt:lpstr>
      <vt:lpstr>Results Of Experiments Conducted</vt:lpstr>
      <vt:lpstr>Results Of Experiments Conducted</vt:lpstr>
      <vt:lpstr>4 Hour Trace</vt:lpstr>
      <vt:lpstr>Things Learned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ThorBang MQ</dc:title>
  <dc:creator>Erik</dc:creator>
  <cp:lastModifiedBy>Erik</cp:lastModifiedBy>
  <cp:revision>35</cp:revision>
  <dcterms:created xsi:type="dcterms:W3CDTF">2013-11-12T20:59:15Z</dcterms:created>
  <dcterms:modified xsi:type="dcterms:W3CDTF">2013-11-14T21:13:06Z</dcterms:modified>
</cp:coreProperties>
</file>

<file path=docProps/thumbnail.jpeg>
</file>